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87" r:id="rId4"/>
    <p:sldId id="289" r:id="rId5"/>
    <p:sldId id="285" r:id="rId6"/>
    <p:sldId id="271" r:id="rId7"/>
    <p:sldId id="272" r:id="rId8"/>
    <p:sldId id="273" r:id="rId9"/>
    <p:sldId id="274" r:id="rId10"/>
    <p:sldId id="275" r:id="rId11"/>
    <p:sldId id="276" r:id="rId12"/>
    <p:sldId id="264" r:id="rId13"/>
    <p:sldId id="265" r:id="rId14"/>
    <p:sldId id="266" r:id="rId15"/>
    <p:sldId id="267" r:id="rId16"/>
    <p:sldId id="268" r:id="rId17"/>
    <p:sldId id="269" r:id="rId18"/>
    <p:sldId id="270"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07"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424a39cb4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424a39cb4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424a39cb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424a39cb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424a39cb4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424a39cb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1EB72-70BE-F74A-9E92-C20292F9F83C}" type="slidenum">
              <a:rPr lang="en-US" smtClean="0"/>
              <a:pPr>
                <a:defRPr/>
              </a:pPr>
              <a:t>3</a:t>
            </a:fld>
            <a:endParaRPr lang="en-US" dirty="0"/>
          </a:p>
        </p:txBody>
      </p:sp>
    </p:spTree>
    <p:extLst>
      <p:ext uri="{BB962C8B-B14F-4D97-AF65-F5344CB8AC3E}">
        <p14:creationId xmlns:p14="http://schemas.microsoft.com/office/powerpoint/2010/main" val="423787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0" name="Google Shape;39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43016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424a39cb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424a39cb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e7be7df9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e7be7df9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e7be7df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e7be7df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e7be7df9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e7be7df9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424a39cb4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424a39cb4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14A4-952E-7B48-BE93-2325D1534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C8AFC-41AF-AD40-A64E-C286DD4BAF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47385-4BE6-BE44-961E-D877D03857FB}"/>
              </a:ext>
            </a:extLst>
          </p:cNvPr>
          <p:cNvSpPr>
            <a:spLocks noGrp="1"/>
          </p:cNvSpPr>
          <p:nvPr>
            <p:ph type="dt" sz="half" idx="10"/>
          </p:nvPr>
        </p:nvSpPr>
        <p:spPr/>
        <p:txBody>
          <a:bodyPr/>
          <a:lstStyle/>
          <a:p>
            <a:fld id="{5E653B5C-D2F0-DB40-8818-D28850085DF4}" type="datetimeFigureOut">
              <a:rPr lang="en-US" smtClean="0"/>
              <a:t>12/9/2020</a:t>
            </a:fld>
            <a:endParaRPr lang="en-US"/>
          </a:p>
        </p:txBody>
      </p:sp>
      <p:sp>
        <p:nvSpPr>
          <p:cNvPr id="5" name="Footer Placeholder 4">
            <a:extLst>
              <a:ext uri="{FF2B5EF4-FFF2-40B4-BE49-F238E27FC236}">
                <a16:creationId xmlns:a16="http://schemas.microsoft.com/office/drawing/2014/main" id="{4E7E569C-99C7-5C46-B68E-8107A4556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25A41-53CD-4A45-9D30-73F0A9A5DD56}"/>
              </a:ext>
            </a:extLst>
          </p:cNvPr>
          <p:cNvSpPr>
            <a:spLocks noGrp="1"/>
          </p:cNvSpPr>
          <p:nvPr>
            <p:ph type="sldNum" sz="quarter" idx="12"/>
          </p:nvPr>
        </p:nvSpPr>
        <p:spPr/>
        <p:txBody>
          <a:bodyPr/>
          <a:lstStyle/>
          <a:p>
            <a:fld id="{2857E3A4-F9E5-564F-ACB3-DEA3A1C19FDF}" type="slidenum">
              <a:rPr lang="en-US" smtClean="0"/>
              <a:t>‹#›</a:t>
            </a:fld>
            <a:endParaRPr lang="en-US"/>
          </a:p>
        </p:txBody>
      </p:sp>
    </p:spTree>
    <p:extLst>
      <p:ext uri="{BB962C8B-B14F-4D97-AF65-F5344CB8AC3E}">
        <p14:creationId xmlns:p14="http://schemas.microsoft.com/office/powerpoint/2010/main" val="1829212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FA35-B445-0940-AF7D-7F1EEEC54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3DAA5-604A-8746-90F7-13E80F80249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953FB-CD31-9245-8A1D-32872A4734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DB91E-A5DC-194F-BE90-F7C950DDE22A}"/>
              </a:ext>
            </a:extLst>
          </p:cNvPr>
          <p:cNvSpPr>
            <a:spLocks noGrp="1"/>
          </p:cNvSpPr>
          <p:nvPr>
            <p:ph type="dt" sz="half" idx="10"/>
          </p:nvPr>
        </p:nvSpPr>
        <p:spPr/>
        <p:txBody>
          <a:bodyPr/>
          <a:lstStyle/>
          <a:p>
            <a:fld id="{5E653B5C-D2F0-DB40-8818-D28850085DF4}" type="datetimeFigureOut">
              <a:rPr lang="en-US" smtClean="0"/>
              <a:t>12/9/2020</a:t>
            </a:fld>
            <a:endParaRPr lang="en-US"/>
          </a:p>
        </p:txBody>
      </p:sp>
      <p:sp>
        <p:nvSpPr>
          <p:cNvPr id="6" name="Footer Placeholder 5">
            <a:extLst>
              <a:ext uri="{FF2B5EF4-FFF2-40B4-BE49-F238E27FC236}">
                <a16:creationId xmlns:a16="http://schemas.microsoft.com/office/drawing/2014/main" id="{ACA8DD75-10F3-4B40-91DE-CA72FD204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FB194-404D-D649-8C2C-0658426DC501}"/>
              </a:ext>
            </a:extLst>
          </p:cNvPr>
          <p:cNvSpPr>
            <a:spLocks noGrp="1"/>
          </p:cNvSpPr>
          <p:nvPr>
            <p:ph type="sldNum" sz="quarter" idx="12"/>
          </p:nvPr>
        </p:nvSpPr>
        <p:spPr/>
        <p:txBody>
          <a:bodyPr/>
          <a:lstStyle/>
          <a:p>
            <a:fld id="{2857E3A4-F9E5-564F-ACB3-DEA3A1C19FDF}" type="slidenum">
              <a:rPr lang="en-US" smtClean="0"/>
              <a:t>‹#›</a:t>
            </a:fld>
            <a:endParaRPr lang="en-US"/>
          </a:p>
        </p:txBody>
      </p:sp>
    </p:spTree>
    <p:extLst>
      <p:ext uri="{BB962C8B-B14F-4D97-AF65-F5344CB8AC3E}">
        <p14:creationId xmlns:p14="http://schemas.microsoft.com/office/powerpoint/2010/main" val="763081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ACE8-6C72-A941-BF52-6BFF3FDB4A4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AA81FF-A876-244F-83F1-933A031D35C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7B953-D3EC-2342-A6A8-96BB7F8D82B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F424BD-DA1A-104F-A225-CDB3B70C4BD9}"/>
              </a:ext>
            </a:extLst>
          </p:cNvPr>
          <p:cNvSpPr>
            <a:spLocks noGrp="1"/>
          </p:cNvSpPr>
          <p:nvPr>
            <p:ph type="dt" sz="half" idx="10"/>
          </p:nvPr>
        </p:nvSpPr>
        <p:spPr/>
        <p:txBody>
          <a:bodyPr/>
          <a:lstStyle/>
          <a:p>
            <a:fld id="{5E653B5C-D2F0-DB40-8818-D28850085DF4}" type="datetimeFigureOut">
              <a:rPr lang="en-US" smtClean="0"/>
              <a:t>12/9/2020</a:t>
            </a:fld>
            <a:endParaRPr lang="en-US"/>
          </a:p>
        </p:txBody>
      </p:sp>
      <p:sp>
        <p:nvSpPr>
          <p:cNvPr id="6" name="Footer Placeholder 5">
            <a:extLst>
              <a:ext uri="{FF2B5EF4-FFF2-40B4-BE49-F238E27FC236}">
                <a16:creationId xmlns:a16="http://schemas.microsoft.com/office/drawing/2014/main" id="{4890B383-F553-2A49-8405-8DC28272D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28D82-8FB3-E94A-AAA9-500A378CC612}"/>
              </a:ext>
            </a:extLst>
          </p:cNvPr>
          <p:cNvSpPr>
            <a:spLocks noGrp="1"/>
          </p:cNvSpPr>
          <p:nvPr>
            <p:ph type="sldNum" sz="quarter" idx="12"/>
          </p:nvPr>
        </p:nvSpPr>
        <p:spPr/>
        <p:txBody>
          <a:bodyPr/>
          <a:lstStyle/>
          <a:p>
            <a:fld id="{2857E3A4-F9E5-564F-ACB3-DEA3A1C19FDF}" type="slidenum">
              <a:rPr lang="en-US" smtClean="0"/>
              <a:t>‹#›</a:t>
            </a:fld>
            <a:endParaRPr lang="en-US"/>
          </a:p>
        </p:txBody>
      </p:sp>
    </p:spTree>
    <p:extLst>
      <p:ext uri="{BB962C8B-B14F-4D97-AF65-F5344CB8AC3E}">
        <p14:creationId xmlns:p14="http://schemas.microsoft.com/office/powerpoint/2010/main" val="198211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Ann.Brekke@thresholds.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drabbitt@heartlandalliance.org" TargetMode="External"/><Relationship Id="rId4" Type="http://schemas.openxmlformats.org/officeDocument/2006/relationships/hyperlink" Target="mailto:stephan@thenightministry.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Community Outreach and Overdose Prevention Partnerships</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Needed Interventions During the Opioid Crisis</a:t>
            </a:r>
            <a:endParaRPr dirty="0"/>
          </a:p>
          <a:p>
            <a:pPr marL="0" lvl="0" indent="0" algn="ctr" rtl="0">
              <a:spcBef>
                <a:spcPts val="0"/>
              </a:spcBef>
              <a:spcAft>
                <a:spcPts val="0"/>
              </a:spcAft>
              <a:buNone/>
            </a:pPr>
            <a:r>
              <a:rPr lang="en" dirty="0"/>
              <a:t>November 16, 2020</a:t>
            </a:r>
            <a:endParaRPr dirty="0"/>
          </a:p>
        </p:txBody>
      </p:sp>
      <p:pic>
        <p:nvPicPr>
          <p:cNvPr id="56" name="Google Shape;56;p13"/>
          <p:cNvPicPr preferRelativeResize="0"/>
          <p:nvPr/>
        </p:nvPicPr>
        <p:blipFill>
          <a:blip r:embed="rId3">
            <a:alphaModFix/>
          </a:blip>
          <a:stretch>
            <a:fillRect/>
          </a:stretch>
        </p:blipFill>
        <p:spPr>
          <a:xfrm>
            <a:off x="476700" y="3989613"/>
            <a:ext cx="1710953" cy="792600"/>
          </a:xfrm>
          <a:prstGeom prst="rect">
            <a:avLst/>
          </a:prstGeom>
          <a:noFill/>
          <a:ln>
            <a:noFill/>
          </a:ln>
        </p:spPr>
      </p:pic>
      <p:pic>
        <p:nvPicPr>
          <p:cNvPr id="57" name="Google Shape;57;p13"/>
          <p:cNvPicPr preferRelativeResize="0"/>
          <p:nvPr/>
        </p:nvPicPr>
        <p:blipFill rotWithShape="1">
          <a:blip r:embed="rId4">
            <a:alphaModFix/>
          </a:blip>
          <a:srcRect l="9501" t="9501" r="9493" b="9493"/>
          <a:stretch/>
        </p:blipFill>
        <p:spPr>
          <a:xfrm>
            <a:off x="7505850" y="3791687"/>
            <a:ext cx="1188450" cy="1188450"/>
          </a:xfrm>
          <a:prstGeom prst="rect">
            <a:avLst/>
          </a:prstGeom>
          <a:noFill/>
          <a:ln>
            <a:noFill/>
          </a:ln>
        </p:spPr>
      </p:pic>
      <p:pic>
        <p:nvPicPr>
          <p:cNvPr id="58" name="Google Shape;58;p13"/>
          <p:cNvPicPr preferRelativeResize="0"/>
          <p:nvPr/>
        </p:nvPicPr>
        <p:blipFill>
          <a:blip r:embed="rId5">
            <a:alphaModFix/>
          </a:blip>
          <a:stretch>
            <a:fillRect/>
          </a:stretch>
        </p:blipFill>
        <p:spPr>
          <a:xfrm>
            <a:off x="5688689" y="3774388"/>
            <a:ext cx="1393625" cy="1223025"/>
          </a:xfrm>
          <a:prstGeom prst="rect">
            <a:avLst/>
          </a:prstGeom>
          <a:noFill/>
          <a:ln>
            <a:noFill/>
          </a:ln>
        </p:spPr>
      </p:pic>
      <p:pic>
        <p:nvPicPr>
          <p:cNvPr id="59" name="Google Shape;59;p13"/>
          <p:cNvPicPr preferRelativeResize="0"/>
          <p:nvPr/>
        </p:nvPicPr>
        <p:blipFill>
          <a:blip r:embed="rId6">
            <a:alphaModFix/>
          </a:blip>
          <a:stretch>
            <a:fillRect/>
          </a:stretch>
        </p:blipFill>
        <p:spPr>
          <a:xfrm>
            <a:off x="2660988" y="3989613"/>
            <a:ext cx="2604176" cy="792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34EE-53B5-CC4F-91E6-15220A5FFAB5}"/>
              </a:ext>
            </a:extLst>
          </p:cNvPr>
          <p:cNvSpPr>
            <a:spLocks noGrp="1"/>
          </p:cNvSpPr>
          <p:nvPr>
            <p:ph type="title"/>
          </p:nvPr>
        </p:nvSpPr>
        <p:spPr/>
        <p:txBody>
          <a:bodyPr/>
          <a:lstStyle/>
          <a:p>
            <a:r>
              <a:rPr lang="en-US" b="1" dirty="0"/>
              <a:t>Offer an Array of Substance Use Treatment Options</a:t>
            </a:r>
          </a:p>
        </p:txBody>
      </p:sp>
      <p:sp>
        <p:nvSpPr>
          <p:cNvPr id="3" name="Content Placeholder 2">
            <a:extLst>
              <a:ext uri="{FF2B5EF4-FFF2-40B4-BE49-F238E27FC236}">
                <a16:creationId xmlns:a16="http://schemas.microsoft.com/office/drawing/2014/main" id="{EE394D37-CE91-B84F-9047-F62A60F872DA}"/>
              </a:ext>
            </a:extLst>
          </p:cNvPr>
          <p:cNvSpPr>
            <a:spLocks noGrp="1"/>
          </p:cNvSpPr>
          <p:nvPr>
            <p:ph sz="half" idx="1"/>
          </p:nvPr>
        </p:nvSpPr>
        <p:spPr/>
        <p:txBody>
          <a:bodyPr/>
          <a:lstStyle/>
          <a:p>
            <a:r>
              <a:rPr lang="en-US" dirty="0"/>
              <a:t>When people identify wanting to initiate substance use and/or mental health recovery, </a:t>
            </a:r>
            <a:r>
              <a:rPr lang="en-US" b="1" dirty="0"/>
              <a:t>provide linkage to the type of substance use or mental health service that matches their level of motivation to address any positive change.</a:t>
            </a:r>
            <a:r>
              <a:rPr lang="en-US" dirty="0"/>
              <a:t>    </a:t>
            </a:r>
          </a:p>
          <a:p>
            <a:pPr marL="0" indent="0">
              <a:buNone/>
            </a:pPr>
            <a:endParaRPr lang="en-US" dirty="0"/>
          </a:p>
          <a:p>
            <a:endParaRPr lang="en-US" dirty="0"/>
          </a:p>
        </p:txBody>
      </p:sp>
      <p:pic>
        <p:nvPicPr>
          <p:cNvPr id="6" name="Content Placeholder 5">
            <a:extLst>
              <a:ext uri="{FF2B5EF4-FFF2-40B4-BE49-F238E27FC236}">
                <a16:creationId xmlns:a16="http://schemas.microsoft.com/office/drawing/2014/main" id="{335A9C4A-FD6E-466C-BF10-C6B8E8981EA0}"/>
              </a:ext>
            </a:extLst>
          </p:cNvPr>
          <p:cNvPicPr>
            <a:picLocks noGrp="1" noChangeAspect="1"/>
          </p:cNvPicPr>
          <p:nvPr>
            <p:ph sz="half" idx="2"/>
          </p:nvPr>
        </p:nvPicPr>
        <p:blipFill>
          <a:blip r:embed="rId2"/>
          <a:stretch>
            <a:fillRect/>
          </a:stretch>
        </p:blipFill>
        <p:spPr>
          <a:xfrm>
            <a:off x="4629150" y="1543646"/>
            <a:ext cx="3886200" cy="2914650"/>
          </a:xfrm>
        </p:spPr>
      </p:pic>
    </p:spTree>
    <p:extLst>
      <p:ext uri="{BB962C8B-B14F-4D97-AF65-F5344CB8AC3E}">
        <p14:creationId xmlns:p14="http://schemas.microsoft.com/office/powerpoint/2010/main" val="247800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0974-4C0C-064B-BF04-683BDFDC8DFB}"/>
              </a:ext>
            </a:extLst>
          </p:cNvPr>
          <p:cNvSpPr>
            <a:spLocks noGrp="1"/>
          </p:cNvSpPr>
          <p:nvPr>
            <p:ph type="title"/>
          </p:nvPr>
        </p:nvSpPr>
        <p:spPr/>
        <p:txBody>
          <a:bodyPr/>
          <a:lstStyle/>
          <a:p>
            <a:r>
              <a:rPr lang="en-US" b="1" dirty="0"/>
              <a:t>Offer Practical Assistance</a:t>
            </a:r>
            <a:endParaRPr lang="en-US" dirty="0"/>
          </a:p>
        </p:txBody>
      </p:sp>
      <p:sp>
        <p:nvSpPr>
          <p:cNvPr id="3" name="Content Placeholder 2">
            <a:extLst>
              <a:ext uri="{FF2B5EF4-FFF2-40B4-BE49-F238E27FC236}">
                <a16:creationId xmlns:a16="http://schemas.microsoft.com/office/drawing/2014/main" id="{BBA17D6D-F4E5-C542-AF97-2B5D0EC68BFD}"/>
              </a:ext>
            </a:extLst>
          </p:cNvPr>
          <p:cNvSpPr>
            <a:spLocks noGrp="1"/>
          </p:cNvSpPr>
          <p:nvPr>
            <p:ph sz="half" idx="1"/>
          </p:nvPr>
        </p:nvSpPr>
        <p:spPr/>
        <p:txBody>
          <a:bodyPr>
            <a:normAutofit/>
          </a:bodyPr>
          <a:lstStyle/>
          <a:p>
            <a:r>
              <a:rPr lang="en-US" b="1" dirty="0"/>
              <a:t>Offer practical assistance to meet high priority needs identified by the person. </a:t>
            </a:r>
          </a:p>
          <a:p>
            <a:r>
              <a:rPr lang="en-US" dirty="0"/>
              <a:t>Start housing applications</a:t>
            </a:r>
          </a:p>
          <a:p>
            <a:r>
              <a:rPr lang="en-US" dirty="0"/>
              <a:t>Get State ID</a:t>
            </a:r>
          </a:p>
          <a:p>
            <a:r>
              <a:rPr lang="en-US" dirty="0"/>
              <a:t>Provide basic medical care, wound care, first aid</a:t>
            </a:r>
          </a:p>
          <a:p>
            <a:r>
              <a:rPr lang="en-US" dirty="0"/>
              <a:t>Connect with health care provider for MAR</a:t>
            </a:r>
          </a:p>
          <a:p>
            <a:pPr marL="0" indent="0">
              <a:buNone/>
            </a:pPr>
            <a:endParaRPr lang="en-US" dirty="0"/>
          </a:p>
          <a:p>
            <a:endParaRPr lang="en-US" dirty="0"/>
          </a:p>
        </p:txBody>
      </p:sp>
      <p:pic>
        <p:nvPicPr>
          <p:cNvPr id="2052" name="Picture 4" descr="Continuum of Care - All Chicago">
            <a:extLst>
              <a:ext uri="{FF2B5EF4-FFF2-40B4-BE49-F238E27FC236}">
                <a16:creationId xmlns:a16="http://schemas.microsoft.com/office/drawing/2014/main" id="{9EDBAE49-E141-425D-92AE-C420E9750AD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35892" y="1213338"/>
            <a:ext cx="3829915" cy="8088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BFA8042-4273-4766-915F-3EA186DA415A}"/>
              </a:ext>
            </a:extLst>
          </p:cNvPr>
          <p:cNvPicPr>
            <a:picLocks noChangeAspect="1"/>
          </p:cNvPicPr>
          <p:nvPr/>
        </p:nvPicPr>
        <p:blipFill>
          <a:blip r:embed="rId3"/>
          <a:stretch>
            <a:fillRect/>
          </a:stretch>
        </p:blipFill>
        <p:spPr>
          <a:xfrm>
            <a:off x="5386350" y="2467466"/>
            <a:ext cx="3129000" cy="2043260"/>
          </a:xfrm>
          <a:prstGeom prst="rect">
            <a:avLst/>
          </a:prstGeom>
        </p:spPr>
      </p:pic>
    </p:spTree>
    <p:extLst>
      <p:ext uri="{BB962C8B-B14F-4D97-AF65-F5344CB8AC3E}">
        <p14:creationId xmlns:p14="http://schemas.microsoft.com/office/powerpoint/2010/main" val="1931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87900" y="48605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Mile Square and The Night Ministry: </a:t>
            </a:r>
            <a:br>
              <a:rPr lang="en" b="1" dirty="0"/>
            </a:br>
            <a:r>
              <a:rPr lang="en" b="1" dirty="0"/>
              <a:t>Developing Telemedicine for Mobile Outreach</a:t>
            </a:r>
            <a:endParaRPr b="1" dirty="0"/>
          </a:p>
        </p:txBody>
      </p:sp>
      <p:pic>
        <p:nvPicPr>
          <p:cNvPr id="108" name="Google Shape;108;p21"/>
          <p:cNvPicPr preferRelativeResize="0"/>
          <p:nvPr/>
        </p:nvPicPr>
        <p:blipFill>
          <a:blip r:embed="rId3">
            <a:alphaModFix/>
          </a:blip>
          <a:stretch>
            <a:fillRect/>
          </a:stretch>
        </p:blipFill>
        <p:spPr>
          <a:xfrm>
            <a:off x="2321168" y="1448050"/>
            <a:ext cx="4237892" cy="35081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COVID’s Silver Lining</a:t>
            </a:r>
            <a:endParaRPr b="1" dirty="0"/>
          </a:p>
        </p:txBody>
      </p:sp>
      <p:sp>
        <p:nvSpPr>
          <p:cNvPr id="114" name="Google Shape;11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Reduced restrictions at the State and Federal levels allow providers to bill Medicare/Medicaid for services provided via telemedicine: </a:t>
            </a:r>
            <a:r>
              <a:rPr lang="en" sz="1700" b="1">
                <a:solidFill>
                  <a:srgbClr val="FF0000"/>
                </a:solidFill>
              </a:rPr>
              <a:t>absolute game changer!!</a:t>
            </a:r>
            <a:endParaRPr sz="1700" b="1">
              <a:solidFill>
                <a:srgbClr val="FF0000"/>
              </a:solidFill>
            </a:endParaRPr>
          </a:p>
          <a:p>
            <a:pPr marL="0" lvl="0" indent="0" algn="l" rtl="0">
              <a:spcBef>
                <a:spcPts val="1600"/>
              </a:spcBef>
              <a:spcAft>
                <a:spcPts val="0"/>
              </a:spcAft>
              <a:buNone/>
            </a:pPr>
            <a:r>
              <a:rPr lang="en" sz="1700"/>
              <a:t>Vital importance of low-barrier, real time MAT and Psych medicine management </a:t>
            </a:r>
            <a:endParaRPr sz="1700"/>
          </a:p>
          <a:p>
            <a:pPr marL="0" lvl="0" indent="0" algn="l" rtl="0">
              <a:spcBef>
                <a:spcPts val="1600"/>
              </a:spcBef>
              <a:spcAft>
                <a:spcPts val="1600"/>
              </a:spcAft>
              <a:buNone/>
            </a:pPr>
            <a:endParaRPr/>
          </a:p>
        </p:txBody>
      </p:sp>
      <p:pic>
        <p:nvPicPr>
          <p:cNvPr id="115" name="Google Shape;115;p22"/>
          <p:cNvPicPr preferRelativeResize="0"/>
          <p:nvPr/>
        </p:nvPicPr>
        <p:blipFill>
          <a:blip r:embed="rId3">
            <a:alphaModFix/>
          </a:blip>
          <a:stretch>
            <a:fillRect/>
          </a:stretch>
        </p:blipFill>
        <p:spPr>
          <a:xfrm>
            <a:off x="948104" y="2483053"/>
            <a:ext cx="6886776" cy="248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14608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Overview of Mile Square/Night Ministry Partnership</a:t>
            </a:r>
            <a:endParaRPr b="1"/>
          </a:p>
        </p:txBody>
      </p:sp>
      <p:sp>
        <p:nvSpPr>
          <p:cNvPr id="121" name="Google Shape;121;p23"/>
          <p:cNvSpPr txBox="1">
            <a:spLocks noGrp="1"/>
          </p:cNvSpPr>
          <p:nvPr>
            <p:ph type="body" idx="1"/>
          </p:nvPr>
        </p:nvSpPr>
        <p:spPr>
          <a:xfrm>
            <a:off x="311700" y="1152475"/>
            <a:ext cx="5157115"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Components of initiating MAT for unstably housed, at-risk people</a:t>
            </a:r>
            <a:endParaRPr dirty="0"/>
          </a:p>
          <a:p>
            <a:pPr marL="457200" lvl="0" indent="-336550" algn="l" rtl="0">
              <a:spcBef>
                <a:spcPts val="1600"/>
              </a:spcBef>
              <a:spcAft>
                <a:spcPts val="0"/>
              </a:spcAft>
              <a:buSzPts val="1700"/>
              <a:buChar char="●"/>
            </a:pPr>
            <a:r>
              <a:rPr lang="en" dirty="0"/>
              <a:t>Scheduler/Insurance Navigator</a:t>
            </a:r>
            <a:endParaRPr dirty="0"/>
          </a:p>
          <a:p>
            <a:pPr marL="457200" lvl="0" indent="-336550" algn="l" rtl="0">
              <a:spcBef>
                <a:spcPts val="0"/>
              </a:spcBef>
              <a:spcAft>
                <a:spcPts val="0"/>
              </a:spcAft>
              <a:buSzPts val="1700"/>
              <a:buChar char="●"/>
            </a:pPr>
            <a:r>
              <a:rPr lang="en" dirty="0"/>
              <a:t>Providers</a:t>
            </a:r>
            <a:endParaRPr dirty="0"/>
          </a:p>
          <a:p>
            <a:pPr marL="457200" lvl="0" indent="-336550" algn="l" rtl="0">
              <a:spcBef>
                <a:spcPts val="0"/>
              </a:spcBef>
              <a:spcAft>
                <a:spcPts val="0"/>
              </a:spcAft>
              <a:buSzPts val="1700"/>
              <a:buChar char="●"/>
            </a:pPr>
            <a:r>
              <a:rPr lang="en" dirty="0"/>
              <a:t>MOU: PHI/HIPPA</a:t>
            </a:r>
            <a:endParaRPr dirty="0"/>
          </a:p>
          <a:p>
            <a:pPr marL="457200" lvl="0" indent="-336550" algn="l" rtl="0">
              <a:spcBef>
                <a:spcPts val="0"/>
              </a:spcBef>
              <a:spcAft>
                <a:spcPts val="0"/>
              </a:spcAft>
              <a:buSzPts val="1700"/>
              <a:buChar char="●"/>
            </a:pPr>
            <a:r>
              <a:rPr lang="en" dirty="0"/>
              <a:t>Rx Funding from multiple sources </a:t>
            </a:r>
            <a:endParaRPr dirty="0"/>
          </a:p>
          <a:p>
            <a:pPr marL="457200" lvl="0" indent="-336550" algn="l" rtl="0">
              <a:spcBef>
                <a:spcPts val="0"/>
              </a:spcBef>
              <a:spcAft>
                <a:spcPts val="0"/>
              </a:spcAft>
              <a:buSzPts val="1700"/>
              <a:buChar char="●"/>
            </a:pPr>
            <a:r>
              <a:rPr lang="en" dirty="0"/>
              <a:t>Weekly clinical call in</a:t>
            </a:r>
            <a:endParaRPr dirty="0"/>
          </a:p>
          <a:p>
            <a:pPr marL="457200" lvl="0" indent="-336550" algn="l" rtl="0">
              <a:spcBef>
                <a:spcPts val="0"/>
              </a:spcBef>
              <a:spcAft>
                <a:spcPts val="0"/>
              </a:spcAft>
              <a:buSzPts val="1700"/>
              <a:buChar char="●"/>
            </a:pPr>
            <a:r>
              <a:rPr lang="en" dirty="0"/>
              <a:t>Off hours: on-call</a:t>
            </a:r>
            <a:endParaRPr dirty="0"/>
          </a:p>
          <a:p>
            <a:pPr marL="457200" lvl="0" indent="-336550" algn="l" rtl="0">
              <a:spcBef>
                <a:spcPts val="0"/>
              </a:spcBef>
              <a:spcAft>
                <a:spcPts val="0"/>
              </a:spcAft>
              <a:buSzPts val="1700"/>
              <a:buChar char="●"/>
            </a:pPr>
            <a:r>
              <a:rPr lang="en" dirty="0"/>
              <a:t>Clinician access: Street Med cell and office numbers</a:t>
            </a:r>
            <a:endParaRPr dirty="0"/>
          </a:p>
          <a:p>
            <a:pPr marL="457200" lvl="0" indent="0" algn="l" rtl="0">
              <a:spcBef>
                <a:spcPts val="1600"/>
              </a:spcBef>
              <a:spcAft>
                <a:spcPts val="1600"/>
              </a:spcAft>
              <a:buNone/>
            </a:pPr>
            <a:endParaRPr sz="2000" dirty="0"/>
          </a:p>
        </p:txBody>
      </p:sp>
      <p:pic>
        <p:nvPicPr>
          <p:cNvPr id="122" name="Google Shape;122;p23"/>
          <p:cNvPicPr preferRelativeResize="0"/>
          <p:nvPr/>
        </p:nvPicPr>
        <p:blipFill>
          <a:blip r:embed="rId3">
            <a:alphaModFix/>
          </a:blip>
          <a:stretch>
            <a:fillRect/>
          </a:stretch>
        </p:blipFill>
        <p:spPr>
          <a:xfrm>
            <a:off x="5745200" y="1984375"/>
            <a:ext cx="3087100" cy="175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6261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Upon this foundation...</a:t>
            </a:r>
            <a:endParaRPr b="1" dirty="0"/>
          </a:p>
        </p:txBody>
      </p:sp>
      <p:sp>
        <p:nvSpPr>
          <p:cNvPr id="128" name="Google Shape;128;p24"/>
          <p:cNvSpPr txBox="1">
            <a:spLocks noGrp="1"/>
          </p:cNvSpPr>
          <p:nvPr>
            <p:ph type="body" idx="1"/>
          </p:nvPr>
        </p:nvSpPr>
        <p:spPr>
          <a:xfrm>
            <a:off x="311700" y="1152475"/>
            <a:ext cx="6048175"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2400" dirty="0"/>
              <a:t>Bridging to Primary care and other specialties/services </a:t>
            </a:r>
            <a:endParaRPr sz="2400" dirty="0"/>
          </a:p>
          <a:p>
            <a:pPr marL="457200" lvl="0" indent="-336550" algn="l" rtl="0">
              <a:spcBef>
                <a:spcPts val="1600"/>
              </a:spcBef>
              <a:spcAft>
                <a:spcPts val="0"/>
              </a:spcAft>
              <a:buSzPts val="1700"/>
              <a:buChar char="●"/>
            </a:pPr>
            <a:r>
              <a:rPr lang="en" sz="2400" dirty="0"/>
              <a:t>Incorporating psychiatric medication management                         </a:t>
            </a:r>
            <a:endParaRPr sz="2400" dirty="0"/>
          </a:p>
          <a:p>
            <a:pPr marL="457200" lvl="0" indent="-336550" algn="l" rtl="0">
              <a:spcBef>
                <a:spcPts val="1600"/>
              </a:spcBef>
              <a:spcAft>
                <a:spcPts val="0"/>
              </a:spcAft>
              <a:buSzPts val="1700"/>
              <a:buChar char="●"/>
            </a:pPr>
            <a:r>
              <a:rPr lang="en" sz="2400" dirty="0"/>
              <a:t>A model for partnership with other FQHCs</a:t>
            </a:r>
            <a:endParaRPr sz="2400" dirty="0"/>
          </a:p>
          <a:p>
            <a:pPr marL="457200" lvl="0" indent="-336550" algn="l" rtl="0">
              <a:spcBef>
                <a:spcPts val="1600"/>
              </a:spcBef>
              <a:spcAft>
                <a:spcPts val="0"/>
              </a:spcAft>
              <a:buSzPts val="1700"/>
              <a:buChar char="●"/>
            </a:pPr>
            <a:r>
              <a:rPr lang="en" sz="2400" dirty="0"/>
              <a:t>Philosophy/Approach</a:t>
            </a:r>
            <a:endParaRPr sz="2400" dirty="0"/>
          </a:p>
          <a:p>
            <a:pPr marL="0" lvl="0" indent="0" algn="l" rtl="0">
              <a:spcBef>
                <a:spcPts val="1600"/>
              </a:spcBef>
              <a:spcAft>
                <a:spcPts val="0"/>
              </a:spcAft>
              <a:buNone/>
            </a:pPr>
            <a:endParaRPr sz="2400" dirty="0"/>
          </a:p>
          <a:p>
            <a:pPr marL="0" lvl="0" indent="0" algn="l" rtl="0">
              <a:spcBef>
                <a:spcPts val="1600"/>
              </a:spcBef>
              <a:spcAft>
                <a:spcPts val="1600"/>
              </a:spcAft>
              <a:buNone/>
            </a:pPr>
            <a:endParaRPr sz="2400" dirty="0"/>
          </a:p>
        </p:txBody>
      </p:sp>
      <p:pic>
        <p:nvPicPr>
          <p:cNvPr id="129" name="Google Shape;129;p24"/>
          <p:cNvPicPr preferRelativeResize="0"/>
          <p:nvPr/>
        </p:nvPicPr>
        <p:blipFill>
          <a:blip r:embed="rId3">
            <a:alphaModFix/>
          </a:blip>
          <a:stretch>
            <a:fillRect/>
          </a:stretch>
        </p:blipFill>
        <p:spPr>
          <a:xfrm>
            <a:off x="6359875" y="961500"/>
            <a:ext cx="2784125" cy="3864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Immediate Needs for Support on Westside</a:t>
            </a:r>
            <a:endParaRPr sz="3200" dirty="0"/>
          </a:p>
        </p:txBody>
      </p:sp>
      <p:sp>
        <p:nvSpPr>
          <p:cNvPr id="135" name="Google Shape;13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Immediately dedicate additional funds for community outreach teams and Naloxone training/distribution</a:t>
            </a:r>
            <a:endParaRPr sz="2400"/>
          </a:p>
          <a:p>
            <a:pPr marL="914400" lvl="1" indent="-368300" algn="l" rtl="0">
              <a:spcBef>
                <a:spcPts val="0"/>
              </a:spcBef>
              <a:spcAft>
                <a:spcPts val="0"/>
              </a:spcAft>
              <a:buSzPts val="2200"/>
              <a:buChar char="○"/>
            </a:pPr>
            <a:r>
              <a:rPr lang="en" sz="2200"/>
              <a:t>Outreach and engagement is an essential component of harm reduction, treatment and recovery</a:t>
            </a:r>
            <a:endParaRPr sz="2200"/>
          </a:p>
          <a:p>
            <a:pPr marL="457200" lvl="0" indent="-381000" algn="l" rtl="0">
              <a:spcBef>
                <a:spcPts val="0"/>
              </a:spcBef>
              <a:spcAft>
                <a:spcPts val="0"/>
              </a:spcAft>
              <a:buSzPts val="2400"/>
              <a:buChar char="●"/>
            </a:pPr>
            <a:r>
              <a:rPr lang="en" sz="2400"/>
              <a:t>Make SUD/MAR telehealth provisions permanent</a:t>
            </a:r>
            <a:endParaRPr sz="2400"/>
          </a:p>
          <a:p>
            <a:pPr marL="914400" lvl="1" indent="-368300" algn="l" rtl="0">
              <a:spcBef>
                <a:spcPts val="0"/>
              </a:spcBef>
              <a:spcAft>
                <a:spcPts val="0"/>
              </a:spcAft>
              <a:buSzPts val="2200"/>
              <a:buChar char="○"/>
            </a:pPr>
            <a:r>
              <a:rPr lang="en" sz="2200"/>
              <a:t>Both state and federal proclamation</a:t>
            </a:r>
            <a:endParaRPr sz="2200"/>
          </a:p>
          <a:p>
            <a:pPr marL="457200" lvl="0" indent="-381000" algn="l" rtl="0">
              <a:spcBef>
                <a:spcPts val="0"/>
              </a:spcBef>
              <a:spcAft>
                <a:spcPts val="0"/>
              </a:spcAft>
              <a:buSzPts val="2400"/>
              <a:buChar char="●"/>
            </a:pPr>
            <a:r>
              <a:rPr lang="en" sz="2400"/>
              <a:t>Convene community-based organizations to develop integrated outreach partnerships</a:t>
            </a:r>
            <a:endParaRPr sz="2400"/>
          </a:p>
          <a:p>
            <a:pPr marL="914400" lvl="1" indent="-368300" algn="l" rtl="0">
              <a:spcBef>
                <a:spcPts val="0"/>
              </a:spcBef>
              <a:spcAft>
                <a:spcPts val="0"/>
              </a:spcAft>
              <a:buSzPts val="2200"/>
              <a:buChar char="○"/>
            </a:pPr>
            <a:r>
              <a:rPr lang="en" sz="2200"/>
              <a:t>FQHCs and behavioral health outreach teams</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Vision for Addressing the Opioid Crisis</a:t>
            </a:r>
            <a:endParaRPr sz="3200" dirty="0"/>
          </a:p>
        </p:txBody>
      </p:sp>
      <p:sp>
        <p:nvSpPr>
          <p:cNvPr id="141" name="Google Shape;14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Sustainable reimbursement for community-based SUD/OUD interventions</a:t>
            </a:r>
            <a:endParaRPr sz="2400"/>
          </a:p>
          <a:p>
            <a:pPr marL="914400" lvl="1" indent="-381000" algn="l" rtl="0">
              <a:spcBef>
                <a:spcPts val="0"/>
              </a:spcBef>
              <a:spcAft>
                <a:spcPts val="0"/>
              </a:spcAft>
              <a:buSzPts val="2400"/>
              <a:buChar char="○"/>
            </a:pPr>
            <a:r>
              <a:rPr lang="en" sz="2400"/>
              <a:t>Implement the Early MH and Addictions Act</a:t>
            </a:r>
            <a:endParaRPr sz="2400"/>
          </a:p>
          <a:p>
            <a:pPr marL="457200" lvl="0" indent="-381000" algn="l" rtl="0">
              <a:spcBef>
                <a:spcPts val="0"/>
              </a:spcBef>
              <a:spcAft>
                <a:spcPts val="0"/>
              </a:spcAft>
              <a:buSzPts val="2400"/>
              <a:buChar char="●"/>
            </a:pPr>
            <a:r>
              <a:rPr lang="en" sz="2400"/>
              <a:t>Invest in low-barrier housing </a:t>
            </a:r>
            <a:endParaRPr sz="2400"/>
          </a:p>
          <a:p>
            <a:pPr marL="914400" lvl="1" indent="-381000" algn="l" rtl="0">
              <a:spcBef>
                <a:spcPts val="0"/>
              </a:spcBef>
              <a:spcAft>
                <a:spcPts val="0"/>
              </a:spcAft>
              <a:buSzPts val="2400"/>
              <a:buChar char="○"/>
            </a:pPr>
            <a:r>
              <a:rPr lang="en" sz="2400"/>
              <a:t>Flexible Housing Pool and State Grants</a:t>
            </a:r>
            <a:endParaRPr sz="2400"/>
          </a:p>
          <a:p>
            <a:pPr marL="457200" lvl="0" indent="-381000" algn="l" rtl="0">
              <a:spcBef>
                <a:spcPts val="0"/>
              </a:spcBef>
              <a:spcAft>
                <a:spcPts val="0"/>
              </a:spcAft>
              <a:buSzPts val="2400"/>
              <a:buChar char="●"/>
            </a:pPr>
            <a:r>
              <a:rPr lang="en" sz="2400"/>
              <a:t>Incentivize MAR induction at all levels</a:t>
            </a:r>
            <a:endParaRPr sz="2400"/>
          </a:p>
          <a:p>
            <a:pPr marL="457200" lvl="0" indent="-381000" algn="l" rtl="0">
              <a:spcBef>
                <a:spcPts val="0"/>
              </a:spcBef>
              <a:spcAft>
                <a:spcPts val="0"/>
              </a:spcAft>
              <a:buSzPts val="2400"/>
              <a:buChar char="●"/>
            </a:pPr>
            <a:r>
              <a:rPr lang="en" sz="2400"/>
              <a:t>Overdose Prevention Sites</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Questions and Discussion</a:t>
            </a:r>
            <a:endParaRPr sz="3200" dirty="0"/>
          </a:p>
        </p:txBody>
      </p:sp>
      <p:sp>
        <p:nvSpPr>
          <p:cNvPr id="147" name="Google Shape;14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Ann Brekke, Thresholds</a:t>
            </a:r>
            <a:endParaRPr sz="2400" dirty="0"/>
          </a:p>
          <a:p>
            <a:pPr lvl="1" indent="-381000">
              <a:spcBef>
                <a:spcPts val="0"/>
              </a:spcBef>
              <a:buSzPts val="2400"/>
            </a:pPr>
            <a:r>
              <a:rPr lang="en-US" sz="2400" u="sng" dirty="0">
                <a:solidFill>
                  <a:schemeClr val="hlink"/>
                </a:solidFill>
                <a:hlinkClick r:id="rId3"/>
              </a:rPr>
              <a:t>Ann.Brekke@thresholds.org</a:t>
            </a:r>
            <a:endParaRPr lang="en-US" sz="2400" u="sng" dirty="0">
              <a:solidFill>
                <a:schemeClr val="hlink"/>
              </a:solidFill>
            </a:endParaRPr>
          </a:p>
          <a:p>
            <a:pPr indent="-381000">
              <a:buSzPts val="2400"/>
            </a:pPr>
            <a:r>
              <a:rPr lang="en" sz="2400" dirty="0"/>
              <a:t>Stephan Koruba, The Night Ministry</a:t>
            </a:r>
            <a:endParaRPr sz="2400" dirty="0"/>
          </a:p>
          <a:p>
            <a:pPr marL="914400" lvl="1" indent="-381000" algn="l" rtl="0">
              <a:spcBef>
                <a:spcPts val="0"/>
              </a:spcBef>
              <a:spcAft>
                <a:spcPts val="0"/>
              </a:spcAft>
              <a:buSzPts val="2400"/>
              <a:buChar char="○"/>
            </a:pPr>
            <a:r>
              <a:rPr lang="en" sz="2400" u="sng" dirty="0">
                <a:solidFill>
                  <a:schemeClr val="hlink"/>
                </a:solidFill>
                <a:hlinkClick r:id="rId4"/>
              </a:rPr>
              <a:t>stephan@thenightministry.org</a:t>
            </a:r>
            <a:r>
              <a:rPr lang="en" sz="2400" dirty="0"/>
              <a:t> </a:t>
            </a:r>
            <a:endParaRPr sz="2400" dirty="0"/>
          </a:p>
          <a:p>
            <a:pPr marL="457200" lvl="0" indent="-381000" algn="l" rtl="0">
              <a:spcBef>
                <a:spcPts val="0"/>
              </a:spcBef>
              <a:spcAft>
                <a:spcPts val="0"/>
              </a:spcAft>
              <a:buSzPts val="2400"/>
              <a:buChar char="●"/>
            </a:pPr>
            <a:r>
              <a:rPr lang="en" sz="2400" dirty="0"/>
              <a:t>Dan Rabbitt, Heartland Alliance</a:t>
            </a:r>
            <a:endParaRPr sz="2400" dirty="0"/>
          </a:p>
          <a:p>
            <a:pPr marL="914400" lvl="1" indent="-381000" algn="l" rtl="0">
              <a:spcBef>
                <a:spcPts val="0"/>
              </a:spcBef>
              <a:spcAft>
                <a:spcPts val="0"/>
              </a:spcAft>
              <a:buSzPts val="2400"/>
              <a:buChar char="○"/>
            </a:pPr>
            <a:r>
              <a:rPr lang="en" sz="2400" dirty="0"/>
              <a:t>(443) 401-6142; </a:t>
            </a:r>
            <a:r>
              <a:rPr lang="en" sz="2400" u="sng" dirty="0">
                <a:solidFill>
                  <a:schemeClr val="hlink"/>
                </a:solidFill>
                <a:hlinkClick r:id="rId5"/>
              </a:rPr>
              <a:t>drabbitt@heartlandalliance.org</a:t>
            </a:r>
            <a:r>
              <a:rPr lang="en" sz="2400" dirty="0"/>
              <a:t> </a:t>
            </a:r>
            <a:endParaRPr sz="2400" dirty="0"/>
          </a:p>
          <a:p>
            <a:pPr marL="0" lvl="0" indent="0" algn="l" rtl="0">
              <a:spcBef>
                <a:spcPts val="1600"/>
              </a:spcBef>
              <a:spcAft>
                <a:spcPts val="1600"/>
              </a:spcAft>
              <a:buNone/>
            </a:pPr>
            <a:r>
              <a:rPr lang="en" sz="2400" i="1" dirty="0"/>
              <a:t>Prepared in collaboration with the Westside Heroin Task Force, UI Health, and Miles Square Health Center</a:t>
            </a:r>
            <a:endParaRPr sz="24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US" sz="2800" dirty="0"/>
              <a:t>Harm Reduction and Recovery</a:t>
            </a:r>
            <a:endParaRPr sz="2800" dirty="0"/>
          </a:p>
          <a:p>
            <a:pPr marL="457200" lvl="0" indent="-381000" algn="l" rtl="0">
              <a:spcBef>
                <a:spcPts val="0"/>
              </a:spcBef>
              <a:spcAft>
                <a:spcPts val="0"/>
              </a:spcAft>
              <a:buSzPts val="2400"/>
              <a:buChar char="●"/>
            </a:pPr>
            <a:r>
              <a:rPr lang="en-US" sz="2800" dirty="0"/>
              <a:t>Assertive Street Outreach Model</a:t>
            </a:r>
            <a:endParaRPr sz="2800" dirty="0"/>
          </a:p>
          <a:p>
            <a:pPr marL="457200" lvl="0" indent="-381000" algn="l" rtl="0">
              <a:spcBef>
                <a:spcPts val="0"/>
              </a:spcBef>
              <a:spcAft>
                <a:spcPts val="0"/>
              </a:spcAft>
              <a:buSzPts val="2400"/>
              <a:buChar char="●"/>
            </a:pPr>
            <a:r>
              <a:rPr lang="en" sz="2800" dirty="0"/>
              <a:t>Telehealth and MAR partnerships</a:t>
            </a:r>
          </a:p>
          <a:p>
            <a:pPr marL="457200" lvl="0" indent="-381000" algn="l" rtl="0">
              <a:spcBef>
                <a:spcPts val="0"/>
              </a:spcBef>
              <a:spcAft>
                <a:spcPts val="0"/>
              </a:spcAft>
              <a:buSzPts val="2400"/>
              <a:buChar char="●"/>
            </a:pPr>
            <a:r>
              <a:rPr lang="en" sz="2800" dirty="0"/>
              <a:t>State/local strategies to promote effective interventions and prevent overdose deaths</a:t>
            </a:r>
            <a:endParaRPr sz="2800" dirty="0"/>
          </a:p>
        </p:txBody>
      </p:sp>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t>Agenda</a:t>
            </a:r>
            <a:endParaRPr sz="3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Harm Reduction in Action -</a:t>
            </a:r>
            <a:r>
              <a:rPr lang="en-US" i="1" dirty="0"/>
              <a:t> </a:t>
            </a:r>
            <a:r>
              <a:rPr lang="en-US" b="1" i="1" dirty="0"/>
              <a:t>Any Positive Change</a:t>
            </a:r>
            <a:endParaRPr lang="en-US" b="1" dirty="0"/>
          </a:p>
        </p:txBody>
      </p:sp>
      <p:sp>
        <p:nvSpPr>
          <p:cNvPr id="3" name="Content Placeholder 2"/>
          <p:cNvSpPr>
            <a:spLocks noGrp="1"/>
          </p:cNvSpPr>
          <p:nvPr>
            <p:ph sz="half" idx="1"/>
          </p:nvPr>
        </p:nvSpPr>
        <p:spPr>
          <a:xfrm>
            <a:off x="735479" y="1145904"/>
            <a:ext cx="4441475" cy="3486819"/>
          </a:xfrm>
        </p:spPr>
        <p:txBody>
          <a:bodyPr>
            <a:noAutofit/>
          </a:bodyPr>
          <a:lstStyle/>
          <a:p>
            <a:pPr marL="385763" indent="-385763">
              <a:lnSpc>
                <a:spcPct val="100000"/>
              </a:lnSpc>
              <a:buFont typeface="+mj-lt"/>
              <a:buAutoNum type="alphaLcPeriod"/>
            </a:pPr>
            <a:r>
              <a:rPr lang="en-US" dirty="0"/>
              <a:t>Point of engagement</a:t>
            </a:r>
          </a:p>
          <a:p>
            <a:pPr marL="385763" indent="-385763">
              <a:lnSpc>
                <a:spcPct val="100000"/>
              </a:lnSpc>
              <a:buFont typeface="+mj-lt"/>
              <a:buAutoNum type="alphaLcPeriod"/>
            </a:pPr>
            <a:r>
              <a:rPr lang="en-US" dirty="0"/>
              <a:t>Help people have increased control over their substance use and lives.</a:t>
            </a:r>
          </a:p>
          <a:p>
            <a:pPr marL="385763" indent="-385763">
              <a:lnSpc>
                <a:spcPct val="100000"/>
              </a:lnSpc>
              <a:buFont typeface="+mj-lt"/>
              <a:buAutoNum type="alphaLcPeriod"/>
            </a:pPr>
            <a:r>
              <a:rPr lang="en-US" dirty="0"/>
              <a:t>Assist with helping people build up the pillars needed for foundational recovery.  </a:t>
            </a:r>
          </a:p>
          <a:p>
            <a:pPr marL="385763" indent="-385763">
              <a:lnSpc>
                <a:spcPct val="100000"/>
              </a:lnSpc>
              <a:buFont typeface="+mj-lt"/>
              <a:buAutoNum type="alphaLcPeriod"/>
            </a:pPr>
            <a:r>
              <a:rPr lang="en-US" dirty="0"/>
              <a:t>The experience of positive change can lead to one experiencing hope that there is support out there for building up the pillars for foundational recovery, step-by-step, one positive change at a time.  </a:t>
            </a:r>
          </a:p>
        </p:txBody>
      </p:sp>
      <p:pic>
        <p:nvPicPr>
          <p:cNvPr id="7" name="Picture 2" descr="C:\WINDOWS\Desktop\hr pics\untitled04a.jpg">
            <a:extLst>
              <a:ext uri="{FF2B5EF4-FFF2-40B4-BE49-F238E27FC236}">
                <a16:creationId xmlns:a16="http://schemas.microsoft.com/office/drawing/2014/main" id="{15327FD7-D44F-4846-9559-6268A5FF4BC0}"/>
              </a:ext>
            </a:extLst>
          </p:cNvPr>
          <p:cNvPicPr>
            <a:picLocks noGrp="1" noChangeAspect="1" noChangeArrowheads="1"/>
          </p:cNvPicPr>
          <p:nvPr>
            <p:ph sz="half" idx="2"/>
          </p:nvPr>
        </p:nvPicPr>
        <p:blipFill>
          <a:blip r:embed="rId3">
            <a:lum contrast="20000"/>
          </a:blip>
          <a:srcRect/>
          <a:stretch>
            <a:fillRect/>
          </a:stretch>
        </p:blipFill>
        <p:spPr bwMode="auto">
          <a:xfrm>
            <a:off x="5614538" y="1145904"/>
            <a:ext cx="2793983" cy="3621359"/>
          </a:xfrm>
          <a:prstGeom prst="rect">
            <a:avLst/>
          </a:prstGeom>
          <a:noFill/>
          <a:ln w="9525">
            <a:noFill/>
            <a:miter lim="800000"/>
            <a:headEnd/>
            <a:tailEnd/>
          </a:ln>
        </p:spPr>
      </p:pic>
    </p:spTree>
    <p:extLst>
      <p:ext uri="{BB962C8B-B14F-4D97-AF65-F5344CB8AC3E}">
        <p14:creationId xmlns:p14="http://schemas.microsoft.com/office/powerpoint/2010/main" val="438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9"/>
          <p:cNvSpPr txBox="1">
            <a:spLocks noGrp="1"/>
          </p:cNvSpPr>
          <p:nvPr>
            <p:ph type="title"/>
          </p:nvPr>
        </p:nvSpPr>
        <p:spPr>
          <a:xfrm>
            <a:off x="545335" y="248462"/>
            <a:ext cx="7081811" cy="730058"/>
          </a:xfrm>
          <a:prstGeom prst="rect">
            <a:avLst/>
          </a:prstGeom>
          <a:noFill/>
          <a:ln>
            <a:noFill/>
          </a:ln>
        </p:spPr>
        <p:txBody>
          <a:bodyPr spcFirstLastPara="1" vert="horz" wrap="square" lIns="68569" tIns="34275" rIns="68569" bIns="34275" rtlCol="0" anchor="ctr" anchorCtr="0">
            <a:noAutofit/>
          </a:bodyPr>
          <a:lstStyle/>
          <a:p>
            <a:pPr>
              <a:buClr>
                <a:schemeClr val="lt1"/>
              </a:buClr>
              <a:buSzPts val="3600"/>
            </a:pPr>
            <a:r>
              <a:rPr lang="en-US" b="1" dirty="0"/>
              <a:t>SAMHSA Definition of Recovery</a:t>
            </a:r>
            <a:br>
              <a:rPr lang="en-US" dirty="0"/>
            </a:br>
            <a:endParaRPr dirty="0"/>
          </a:p>
        </p:txBody>
      </p:sp>
      <p:sp>
        <p:nvSpPr>
          <p:cNvPr id="393" name="Google Shape;393;p29"/>
          <p:cNvSpPr txBox="1">
            <a:spLocks noGrp="1"/>
          </p:cNvSpPr>
          <p:nvPr>
            <p:ph idx="1"/>
          </p:nvPr>
        </p:nvSpPr>
        <p:spPr>
          <a:xfrm>
            <a:off x="545335" y="744345"/>
            <a:ext cx="8188287" cy="4234087"/>
          </a:xfrm>
          <a:prstGeom prst="rect">
            <a:avLst/>
          </a:prstGeom>
          <a:noFill/>
          <a:ln>
            <a:noFill/>
          </a:ln>
        </p:spPr>
        <p:txBody>
          <a:bodyPr spcFirstLastPara="1" vert="horz" wrap="square" lIns="68569" tIns="34275" rIns="68569" bIns="34275" rtlCol="0" anchor="t" anchorCtr="0">
            <a:noAutofit/>
          </a:bodyPr>
          <a:lstStyle/>
          <a:p>
            <a:pPr marL="0" indent="0">
              <a:lnSpc>
                <a:spcPct val="100000"/>
              </a:lnSpc>
              <a:buClr>
                <a:schemeClr val="lt1"/>
              </a:buClr>
              <a:buSzPts val="2400"/>
              <a:buNone/>
            </a:pPr>
            <a:endParaRPr lang="en-US" dirty="0"/>
          </a:p>
          <a:p>
            <a:pPr marL="0" indent="0">
              <a:lnSpc>
                <a:spcPct val="100000"/>
              </a:lnSpc>
              <a:buClr>
                <a:schemeClr val="lt1"/>
              </a:buClr>
              <a:buSzPts val="2400"/>
              <a:buNone/>
            </a:pPr>
            <a:r>
              <a:rPr lang="en-US" u="sng" dirty="0"/>
              <a:t>Four major dimensions that support a life in recovery</a:t>
            </a:r>
            <a:r>
              <a:rPr lang="en-US" dirty="0"/>
              <a:t>:</a:t>
            </a:r>
            <a:endParaRPr dirty="0"/>
          </a:p>
          <a:p>
            <a:pPr marL="257175" indent="-257175">
              <a:lnSpc>
                <a:spcPct val="100000"/>
              </a:lnSpc>
              <a:spcBef>
                <a:spcPts val="1500"/>
              </a:spcBef>
              <a:buClr>
                <a:schemeClr val="tx1"/>
              </a:buClr>
              <a:buSzPts val="2400"/>
              <a:buFont typeface="Arial"/>
              <a:buChar char="•"/>
            </a:pPr>
            <a:r>
              <a:rPr lang="en-US" b="1" i="1" dirty="0"/>
              <a:t>Purpose:</a:t>
            </a:r>
            <a:r>
              <a:rPr lang="en-US" dirty="0"/>
              <a:t>  having meaningful daily activities, such as a job, school, volunteerism, family caretaking, and the independence, income and resources to participate in community activities.</a:t>
            </a:r>
            <a:endParaRPr lang="en-US" b="1" i="1" dirty="0"/>
          </a:p>
          <a:p>
            <a:pPr marL="257175" indent="-257175">
              <a:lnSpc>
                <a:spcPct val="100000"/>
              </a:lnSpc>
              <a:spcBef>
                <a:spcPts val="1500"/>
              </a:spcBef>
              <a:buClr>
                <a:schemeClr val="tx1"/>
              </a:buClr>
              <a:buSzPts val="2400"/>
              <a:buFont typeface="Arial"/>
              <a:buChar char="•"/>
            </a:pPr>
            <a:r>
              <a:rPr lang="en-US" b="1" i="1" dirty="0"/>
              <a:t>Home:</a:t>
            </a:r>
            <a:r>
              <a:rPr lang="en-US" dirty="0"/>
              <a:t>  having a stable and safe place to live.</a:t>
            </a:r>
          </a:p>
          <a:p>
            <a:pPr marL="257175" indent="-257175">
              <a:lnSpc>
                <a:spcPct val="100000"/>
              </a:lnSpc>
              <a:spcBef>
                <a:spcPts val="1500"/>
              </a:spcBef>
              <a:buClr>
                <a:schemeClr val="tx1"/>
              </a:buClr>
              <a:buSzPts val="2400"/>
              <a:buFont typeface="Arial"/>
              <a:buChar char="•"/>
            </a:pPr>
            <a:r>
              <a:rPr lang="en-US" b="1" i="1" dirty="0"/>
              <a:t>Community</a:t>
            </a:r>
            <a:r>
              <a:rPr lang="en-US" dirty="0"/>
              <a:t>:  having relationships and social networks that provide support, friendship, love, and hope.</a:t>
            </a:r>
          </a:p>
          <a:p>
            <a:pPr marL="257175" indent="-257175">
              <a:lnSpc>
                <a:spcPct val="100000"/>
              </a:lnSpc>
              <a:spcBef>
                <a:spcPts val="1500"/>
              </a:spcBef>
              <a:buClr>
                <a:schemeClr val="tx1"/>
              </a:buClr>
              <a:buSzPts val="2400"/>
              <a:buFont typeface="Arial"/>
              <a:buChar char="•"/>
            </a:pPr>
            <a:r>
              <a:rPr lang="en-US" b="1" i="1" dirty="0"/>
              <a:t>Health</a:t>
            </a:r>
            <a:r>
              <a:rPr lang="en-US" dirty="0"/>
              <a:t>:  having access to care for overcoming or managing one’s disease(s) or symptoms, including physical and behavioral health, and making informed, healthy choices that support physical and emotional wellbeing.</a:t>
            </a:r>
            <a:endParaRPr lang="en-US" b="1" i="1" dirty="0"/>
          </a:p>
          <a:p>
            <a:pPr marL="257175" indent="-257175">
              <a:lnSpc>
                <a:spcPct val="100000"/>
              </a:lnSpc>
              <a:spcBef>
                <a:spcPts val="1500"/>
              </a:spcBef>
              <a:buClr>
                <a:schemeClr val="tx1"/>
              </a:buClr>
              <a:buSzPts val="2400"/>
              <a:buFont typeface="Arial"/>
              <a:buChar char="•"/>
            </a:pPr>
            <a:endParaRPr dirty="0"/>
          </a:p>
          <a:p>
            <a:pPr marL="257175" indent="-142875">
              <a:spcBef>
                <a:spcPts val="1500"/>
              </a:spcBef>
              <a:buClr>
                <a:schemeClr val="lt1"/>
              </a:buClr>
              <a:buSzPts val="2400"/>
              <a:buNone/>
            </a:pPr>
            <a:endParaRPr dirty="0"/>
          </a:p>
          <a:p>
            <a:pPr marL="0" indent="0">
              <a:spcBef>
                <a:spcPts val="1500"/>
              </a:spcBef>
              <a:buClr>
                <a:schemeClr val="lt1"/>
              </a:buClr>
              <a:buSzPts val="2400"/>
              <a:buNone/>
            </a:pPr>
            <a:endParaRPr dirty="0"/>
          </a:p>
        </p:txBody>
      </p:sp>
      <p:sp>
        <p:nvSpPr>
          <p:cNvPr id="395" name="Google Shape;395;p29"/>
          <p:cNvSpPr/>
          <p:nvPr/>
        </p:nvSpPr>
        <p:spPr>
          <a:xfrm>
            <a:off x="2857500" y="1498380"/>
            <a:ext cx="3429000" cy="392385"/>
          </a:xfrm>
          <a:prstGeom prst="rect">
            <a:avLst/>
          </a:prstGeom>
          <a:noFill/>
          <a:ln>
            <a:noFill/>
          </a:ln>
        </p:spPr>
        <p:txBody>
          <a:bodyPr spcFirstLastPara="1" wrap="square" lIns="68569" tIns="34275" rIns="68569" bIns="34275" anchor="t" anchorCtr="0">
            <a:spAutoFit/>
          </a:bodyPr>
          <a:lstStyle/>
          <a:p>
            <a:endParaRPr sz="1050" dirty="0">
              <a:solidFill>
                <a:schemeClr val="lt1"/>
              </a:solidFill>
            </a:endParaRPr>
          </a:p>
          <a:p>
            <a:endParaRPr sz="1050" dirty="0">
              <a:solidFill>
                <a:schemeClr val="lt1"/>
              </a:solidFill>
            </a:endParaRPr>
          </a:p>
        </p:txBody>
      </p:sp>
    </p:spTree>
    <p:extLst>
      <p:ext uri="{BB962C8B-B14F-4D97-AF65-F5344CB8AC3E}">
        <p14:creationId xmlns:p14="http://schemas.microsoft.com/office/powerpoint/2010/main" val="2068346184"/>
      </p:ext>
    </p:extLst>
  </p:cSld>
  <p:clrMapOvr>
    <a:masterClrMapping/>
  </p:clrMapOvr>
  <mc:AlternateContent xmlns:mc="http://schemas.openxmlformats.org/markup-compatibility/2006" xmlns:p14="http://schemas.microsoft.com/office/powerpoint/2010/main">
    <mc:Choice Requires="p14">
      <p:transition spd="slow" p14:dur="2000" advTm="132"/>
    </mc:Choice>
    <mc:Fallback xmlns="">
      <p:transition spd="slow" advTm="1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Essential Components and Partnerships</a:t>
            </a:r>
          </a:p>
        </p:txBody>
      </p:sp>
      <p:sp>
        <p:nvSpPr>
          <p:cNvPr id="4" name="Title 1"/>
          <p:cNvSpPr>
            <a:spLocks noGrp="1"/>
          </p:cNvSpPr>
          <p:nvPr>
            <p:ph type="ctrTitle"/>
          </p:nvPr>
        </p:nvSpPr>
        <p:spPr/>
        <p:txBody>
          <a:bodyPr/>
          <a:lstStyle/>
          <a:p>
            <a:r>
              <a:rPr lang="en-US" dirty="0"/>
              <a:t>Assertive Street Outreach to Prevent Overdose </a:t>
            </a:r>
          </a:p>
        </p:txBody>
      </p:sp>
    </p:spTree>
    <p:extLst>
      <p:ext uri="{BB962C8B-B14F-4D97-AF65-F5344CB8AC3E}">
        <p14:creationId xmlns:p14="http://schemas.microsoft.com/office/powerpoint/2010/main" val="131918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A6B3-A229-674D-932C-8AAAAA785788}"/>
              </a:ext>
            </a:extLst>
          </p:cNvPr>
          <p:cNvSpPr>
            <a:spLocks noGrp="1"/>
          </p:cNvSpPr>
          <p:nvPr>
            <p:ph type="title"/>
          </p:nvPr>
        </p:nvSpPr>
        <p:spPr/>
        <p:txBody>
          <a:bodyPr/>
          <a:lstStyle/>
          <a:p>
            <a:r>
              <a:rPr lang="en-US" b="1" dirty="0"/>
              <a:t>Background: How This Model Began</a:t>
            </a:r>
          </a:p>
        </p:txBody>
      </p:sp>
      <p:sp>
        <p:nvSpPr>
          <p:cNvPr id="3" name="Content Placeholder 2">
            <a:extLst>
              <a:ext uri="{FF2B5EF4-FFF2-40B4-BE49-F238E27FC236}">
                <a16:creationId xmlns:a16="http://schemas.microsoft.com/office/drawing/2014/main" id="{8321D039-877E-6B4B-9C7B-B0203EA4E43C}"/>
              </a:ext>
            </a:extLst>
          </p:cNvPr>
          <p:cNvSpPr>
            <a:spLocks noGrp="1"/>
          </p:cNvSpPr>
          <p:nvPr>
            <p:ph idx="1"/>
          </p:nvPr>
        </p:nvSpPr>
        <p:spPr/>
        <p:txBody>
          <a:bodyPr>
            <a:normAutofit/>
          </a:bodyPr>
          <a:lstStyle/>
          <a:p>
            <a:r>
              <a:rPr lang="en-US" dirty="0"/>
              <a:t>The following is a summary of what we’ve found to be “ingredients” essential of a comprehensive street outreach model. </a:t>
            </a:r>
          </a:p>
          <a:p>
            <a:r>
              <a:rPr lang="en-US" dirty="0"/>
              <a:t>Starting in Late Spring 2020 our program at Thresholds has been teaming up weekly with Prevention Partnership (lead organization of Westside Opioid Task Force), The Night Ministry and CPD District 11. </a:t>
            </a:r>
          </a:p>
          <a:p>
            <a:r>
              <a:rPr lang="en-US" dirty="0"/>
              <a:t>Each organization brings something essential to the outreach effort. Implementing the model has been possible because of our collaborative approach.   </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95861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E20B-5E6D-2844-AB46-8B175C5ED8C4}"/>
              </a:ext>
            </a:extLst>
          </p:cNvPr>
          <p:cNvSpPr>
            <a:spLocks noGrp="1"/>
          </p:cNvSpPr>
          <p:nvPr>
            <p:ph type="title"/>
          </p:nvPr>
        </p:nvSpPr>
        <p:spPr/>
        <p:txBody>
          <a:bodyPr/>
          <a:lstStyle/>
          <a:p>
            <a:r>
              <a:rPr lang="en-US" b="1" dirty="0"/>
              <a:t>Street outreach - led by people who have the lived experience </a:t>
            </a:r>
            <a:endParaRPr lang="en-US" dirty="0"/>
          </a:p>
        </p:txBody>
      </p:sp>
      <p:sp>
        <p:nvSpPr>
          <p:cNvPr id="3" name="Content Placeholder 2">
            <a:extLst>
              <a:ext uri="{FF2B5EF4-FFF2-40B4-BE49-F238E27FC236}">
                <a16:creationId xmlns:a16="http://schemas.microsoft.com/office/drawing/2014/main" id="{02926FA1-DD44-1B48-A34E-388F8EDD8954}"/>
              </a:ext>
            </a:extLst>
          </p:cNvPr>
          <p:cNvSpPr>
            <a:spLocks noGrp="1"/>
          </p:cNvSpPr>
          <p:nvPr>
            <p:ph sz="half" idx="1"/>
          </p:nvPr>
        </p:nvSpPr>
        <p:spPr/>
        <p:txBody>
          <a:bodyPr>
            <a:normAutofit fontScale="92500" lnSpcReduction="10000"/>
          </a:bodyPr>
          <a:lstStyle/>
          <a:p>
            <a:r>
              <a:rPr lang="en-US" b="1" dirty="0"/>
              <a:t>The street outreach effort needs to be</a:t>
            </a:r>
            <a:r>
              <a:rPr lang="en-US" dirty="0"/>
              <a:t> </a:t>
            </a:r>
            <a:r>
              <a:rPr lang="en-US" b="1" dirty="0"/>
              <a:t>led by people who have the lived experience </a:t>
            </a:r>
            <a:r>
              <a:rPr lang="en-US" dirty="0"/>
              <a:t>of homelessness and recovery from substance use and /or mental health conditions. </a:t>
            </a:r>
          </a:p>
          <a:p>
            <a:r>
              <a:rPr lang="en-US" dirty="0"/>
              <a:t>Their partnership is essential for conveying hope and expectancy that this type of engagement can be trusted and will make a positive difference in their lives.   </a:t>
            </a:r>
          </a:p>
        </p:txBody>
      </p:sp>
      <p:pic>
        <p:nvPicPr>
          <p:cNvPr id="5" name="Content Placeholder 5">
            <a:extLst>
              <a:ext uri="{FF2B5EF4-FFF2-40B4-BE49-F238E27FC236}">
                <a16:creationId xmlns:a16="http://schemas.microsoft.com/office/drawing/2014/main" id="{0C28C9F6-C184-448E-AD05-E04CAC2EBE1F}"/>
              </a:ext>
            </a:extLst>
          </p:cNvPr>
          <p:cNvPicPr>
            <a:picLocks noGrp="1" noChangeAspect="1"/>
          </p:cNvPicPr>
          <p:nvPr>
            <p:ph sz="half" idx="2"/>
          </p:nvPr>
        </p:nvPicPr>
        <p:blipFill>
          <a:blip r:embed="rId2"/>
          <a:stretch>
            <a:fillRect/>
          </a:stretch>
        </p:blipFill>
        <p:spPr>
          <a:xfrm>
            <a:off x="4629150" y="1210764"/>
            <a:ext cx="4203150" cy="3832593"/>
          </a:xfrm>
        </p:spPr>
      </p:pic>
    </p:spTree>
    <p:extLst>
      <p:ext uri="{BB962C8B-B14F-4D97-AF65-F5344CB8AC3E}">
        <p14:creationId xmlns:p14="http://schemas.microsoft.com/office/powerpoint/2010/main" val="14286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AB90-7D12-9F44-91EC-3E9DB7EB0F41}"/>
              </a:ext>
            </a:extLst>
          </p:cNvPr>
          <p:cNvSpPr>
            <a:spLocks noGrp="1"/>
          </p:cNvSpPr>
          <p:nvPr>
            <p:ph type="title"/>
          </p:nvPr>
        </p:nvSpPr>
        <p:spPr/>
        <p:txBody>
          <a:bodyPr/>
          <a:lstStyle/>
          <a:p>
            <a:r>
              <a:rPr lang="en-US" b="1" dirty="0"/>
              <a:t>Offer Free PPE</a:t>
            </a:r>
            <a:r>
              <a:rPr lang="en-US" dirty="0"/>
              <a:t> </a:t>
            </a:r>
          </a:p>
        </p:txBody>
      </p:sp>
      <p:sp>
        <p:nvSpPr>
          <p:cNvPr id="3" name="Content Placeholder 2">
            <a:extLst>
              <a:ext uri="{FF2B5EF4-FFF2-40B4-BE49-F238E27FC236}">
                <a16:creationId xmlns:a16="http://schemas.microsoft.com/office/drawing/2014/main" id="{9B166590-A343-044E-B4EE-1778B3DB7DCD}"/>
              </a:ext>
            </a:extLst>
          </p:cNvPr>
          <p:cNvSpPr>
            <a:spLocks noGrp="1"/>
          </p:cNvSpPr>
          <p:nvPr>
            <p:ph sz="half" idx="1"/>
          </p:nvPr>
        </p:nvSpPr>
        <p:spPr/>
        <p:txBody>
          <a:bodyPr/>
          <a:lstStyle/>
          <a:p>
            <a:r>
              <a:rPr lang="en-US" b="1" dirty="0"/>
              <a:t>Offer free PPE</a:t>
            </a:r>
            <a:r>
              <a:rPr lang="en-US" dirty="0"/>
              <a:t> to decrease the spread of COVID-19. Most people are in need of PPE and convey gratitude when offered a mask and hygiene packet. </a:t>
            </a:r>
          </a:p>
        </p:txBody>
      </p:sp>
      <p:pic>
        <p:nvPicPr>
          <p:cNvPr id="8" name="Picture 7">
            <a:extLst>
              <a:ext uri="{FF2B5EF4-FFF2-40B4-BE49-F238E27FC236}">
                <a16:creationId xmlns:a16="http://schemas.microsoft.com/office/drawing/2014/main" id="{48463D6C-3CCC-49A8-B9E6-0B05D48FCDE6}"/>
              </a:ext>
            </a:extLst>
          </p:cNvPr>
          <p:cNvPicPr>
            <a:picLocks noChangeAspect="1"/>
          </p:cNvPicPr>
          <p:nvPr/>
        </p:nvPicPr>
        <p:blipFill>
          <a:blip r:embed="rId2"/>
          <a:stretch>
            <a:fillRect/>
          </a:stretch>
        </p:blipFill>
        <p:spPr>
          <a:xfrm>
            <a:off x="4870270" y="91911"/>
            <a:ext cx="3857625" cy="4991493"/>
          </a:xfrm>
          <a:prstGeom prst="rect">
            <a:avLst/>
          </a:prstGeom>
        </p:spPr>
      </p:pic>
    </p:spTree>
    <p:extLst>
      <p:ext uri="{BB962C8B-B14F-4D97-AF65-F5344CB8AC3E}">
        <p14:creationId xmlns:p14="http://schemas.microsoft.com/office/powerpoint/2010/main" val="116333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5A0A6-4D32-4F40-85B5-F2C1497F2451}"/>
              </a:ext>
            </a:extLst>
          </p:cNvPr>
          <p:cNvSpPr>
            <a:spLocks noGrp="1"/>
          </p:cNvSpPr>
          <p:nvPr>
            <p:ph type="title"/>
          </p:nvPr>
        </p:nvSpPr>
        <p:spPr>
          <a:xfrm>
            <a:off x="4786460" y="102516"/>
            <a:ext cx="4001678" cy="576214"/>
          </a:xfrm>
        </p:spPr>
        <p:txBody>
          <a:bodyPr>
            <a:noAutofit/>
          </a:bodyPr>
          <a:lstStyle/>
          <a:p>
            <a:r>
              <a:rPr lang="en-US" sz="2800" b="1" dirty="0"/>
              <a:t>Offer Free Naloxone </a:t>
            </a:r>
            <a:endParaRPr lang="en-US" sz="2800" dirty="0"/>
          </a:p>
        </p:txBody>
      </p:sp>
      <p:sp>
        <p:nvSpPr>
          <p:cNvPr id="3" name="Content Placeholder 2">
            <a:extLst>
              <a:ext uri="{FF2B5EF4-FFF2-40B4-BE49-F238E27FC236}">
                <a16:creationId xmlns:a16="http://schemas.microsoft.com/office/drawing/2014/main" id="{53A85EAF-ACBF-9D4F-B8E7-35F869A16C09}"/>
              </a:ext>
            </a:extLst>
          </p:cNvPr>
          <p:cNvSpPr>
            <a:spLocks noGrp="1"/>
          </p:cNvSpPr>
          <p:nvPr>
            <p:ph idx="1"/>
          </p:nvPr>
        </p:nvSpPr>
        <p:spPr>
          <a:xfrm>
            <a:off x="4786460" y="678730"/>
            <a:ext cx="4121870" cy="4284482"/>
          </a:xfrm>
        </p:spPr>
        <p:txBody>
          <a:bodyPr/>
          <a:lstStyle/>
          <a:p>
            <a:r>
              <a:rPr lang="en-US" sz="1800" b="1" dirty="0"/>
              <a:t>Offer training on overdose prevention and reversal and free Naloxone Kits.</a:t>
            </a:r>
            <a:r>
              <a:rPr lang="en-US" sz="1800" dirty="0"/>
              <a:t> </a:t>
            </a:r>
          </a:p>
          <a:p>
            <a:r>
              <a:rPr lang="en-US" sz="1800" dirty="0"/>
              <a:t>Most people living along the Pulaski Corridor know someone who has experienced an accidental opioid overdose. </a:t>
            </a:r>
          </a:p>
          <a:p>
            <a:r>
              <a:rPr lang="en-US" sz="1800" dirty="0"/>
              <a:t>There is a strong interest learning how to administer naloxone and receiving free naloxone kits.</a:t>
            </a:r>
          </a:p>
        </p:txBody>
      </p:sp>
      <p:sp>
        <p:nvSpPr>
          <p:cNvPr id="9" name="Text Placeholder 8">
            <a:extLst>
              <a:ext uri="{FF2B5EF4-FFF2-40B4-BE49-F238E27FC236}">
                <a16:creationId xmlns:a16="http://schemas.microsoft.com/office/drawing/2014/main" id="{50543263-FD3C-409F-A067-E05829A15A3E}"/>
              </a:ext>
            </a:extLst>
          </p:cNvPr>
          <p:cNvSpPr>
            <a:spLocks noGrp="1"/>
          </p:cNvSpPr>
          <p:nvPr>
            <p:ph type="body" sz="half" idx="2"/>
          </p:nvPr>
        </p:nvSpPr>
        <p:spPr/>
        <p:txBody>
          <a:bodyPr/>
          <a:lstStyle/>
          <a:p>
            <a:endParaRPr lang="en-US"/>
          </a:p>
        </p:txBody>
      </p:sp>
      <p:pic>
        <p:nvPicPr>
          <p:cNvPr id="6" name="Content Placeholder 5">
            <a:extLst>
              <a:ext uri="{FF2B5EF4-FFF2-40B4-BE49-F238E27FC236}">
                <a16:creationId xmlns:a16="http://schemas.microsoft.com/office/drawing/2014/main" id="{48CD2C8C-8F2A-4864-964A-F3CE3CEEAAC9}"/>
              </a:ext>
            </a:extLst>
          </p:cNvPr>
          <p:cNvPicPr>
            <a:picLocks noGrp="1" noChangeAspect="1"/>
          </p:cNvPicPr>
          <p:nvPr>
            <p:ph sz="half" idx="4294967295"/>
          </p:nvPr>
        </p:nvPicPr>
        <p:blipFill>
          <a:blip r:embed="rId2"/>
          <a:stretch>
            <a:fillRect/>
          </a:stretch>
        </p:blipFill>
        <p:spPr>
          <a:xfrm>
            <a:off x="235670" y="2672499"/>
            <a:ext cx="4213238" cy="2400860"/>
          </a:xfrm>
        </p:spPr>
      </p:pic>
      <p:pic>
        <p:nvPicPr>
          <p:cNvPr id="8" name="Picture 7">
            <a:extLst>
              <a:ext uri="{FF2B5EF4-FFF2-40B4-BE49-F238E27FC236}">
                <a16:creationId xmlns:a16="http://schemas.microsoft.com/office/drawing/2014/main" id="{BDD9EA54-E52E-4C9D-939C-CDA0B3AE1A73}"/>
              </a:ext>
            </a:extLst>
          </p:cNvPr>
          <p:cNvPicPr>
            <a:picLocks noChangeAspect="1"/>
          </p:cNvPicPr>
          <p:nvPr/>
        </p:nvPicPr>
        <p:blipFill>
          <a:blip r:embed="rId3"/>
          <a:stretch>
            <a:fillRect/>
          </a:stretch>
        </p:blipFill>
        <p:spPr>
          <a:xfrm rot="5400000">
            <a:off x="1141860" y="-685365"/>
            <a:ext cx="2400860" cy="4213240"/>
          </a:xfrm>
          <a:prstGeom prst="rect">
            <a:avLst/>
          </a:prstGeom>
        </p:spPr>
      </p:pic>
    </p:spTree>
    <p:extLst>
      <p:ext uri="{BB962C8B-B14F-4D97-AF65-F5344CB8AC3E}">
        <p14:creationId xmlns:p14="http://schemas.microsoft.com/office/powerpoint/2010/main" val="2514391707"/>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841</Words>
  <Application>Microsoft Office PowerPoint</Application>
  <PresentationFormat>On-screen Show (16:9)</PresentationFormat>
  <Paragraphs>87</Paragraphs>
  <Slides>18</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Dark</vt:lpstr>
      <vt:lpstr>Community Outreach and Overdose Prevention Partnerships</vt:lpstr>
      <vt:lpstr>Agenda</vt:lpstr>
      <vt:lpstr>Harm Reduction in Action - Any Positive Change</vt:lpstr>
      <vt:lpstr>SAMHSA Definition of Recovery </vt:lpstr>
      <vt:lpstr>Assertive Street Outreach to Prevent Overdose </vt:lpstr>
      <vt:lpstr>Background: How This Model Began</vt:lpstr>
      <vt:lpstr>Street outreach - led by people who have the lived experience </vt:lpstr>
      <vt:lpstr>Offer Free PPE </vt:lpstr>
      <vt:lpstr>Offer Free Naloxone </vt:lpstr>
      <vt:lpstr>Offer an Array of Substance Use Treatment Options</vt:lpstr>
      <vt:lpstr>Offer Practical Assistance</vt:lpstr>
      <vt:lpstr>Mile Square and The Night Ministry:  Developing Telemedicine for Mobile Outreach</vt:lpstr>
      <vt:lpstr>COVID’s Silver Lining</vt:lpstr>
      <vt:lpstr>Overview of Mile Square/Night Ministry Partnership</vt:lpstr>
      <vt:lpstr>Upon this foundation...</vt:lpstr>
      <vt:lpstr>Immediate Needs for Support on Westside</vt:lpstr>
      <vt:lpstr>Vision for Addressing the Opioid Crisis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Outreach and Overdose Prevention Partnerships</dc:title>
  <dc:creator>Daniel Rabbitt</dc:creator>
  <cp:lastModifiedBy>Lee Rusch</cp:lastModifiedBy>
  <cp:revision>5</cp:revision>
  <dcterms:modified xsi:type="dcterms:W3CDTF">2020-12-09T19:07:41Z</dcterms:modified>
</cp:coreProperties>
</file>